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32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69.png" ContentType="image/png"/>
  <Override PartName="/ppt/media/image67.jpeg" ContentType="image/jpeg"/>
  <Override PartName="/ppt/media/image58.png" ContentType="image/png"/>
  <Override PartName="/ppt/media/image22.png" ContentType="image/png"/>
  <Override PartName="/ppt/media/image59.png" ContentType="image/png"/>
  <Override PartName="/ppt/media/image2.png" ContentType="image/png"/>
  <Override PartName="/ppt/media/image14.png" ContentType="image/png"/>
  <Override PartName="/ppt/media/image31.png" ContentType="image/png"/>
  <Override PartName="/ppt/media/image68.jpeg" ContentType="image/jpeg"/>
  <Override PartName="/ppt/media/image66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60.png" ContentType="image/png"/>
  <Override PartName="/ppt/media/image23.png" ContentType="image/png"/>
  <Override PartName="/ppt/media/image24.png" ContentType="image/png"/>
  <Override PartName="/ppt/media/image6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870B28-8E1F-4BA6-B4FC-2A670B00856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BB261D-1F66-4E5F-B283-F936DD9A5E2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38FA92-0339-4016-8343-6727CF8D896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BEA70C-9D41-4F46-A141-26B1B2D6500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AFEC691-E841-40DC-BFF0-485D6C33D43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973DC0-D34B-4E66-9358-824F1317970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834676B-B5D9-479D-824C-BBF3A39F6BD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728B441-9507-4164-BAEC-49D9ED5A434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0C3E039-6ABA-4BC2-B7B3-F630B30002A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86BF7DB-71CA-40BC-B3D8-94FDAE2F1FC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99C9588-2C0D-43DB-AA07-B0D5DBD58DE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DA1CCB-FBC3-405B-B622-86FE5574EB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4B6E17A-695B-4FCB-B38C-E7F9DDC70B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89DECDA-CCA3-4E9E-86DC-72224CD6B79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1840B8B-67CF-404E-95C6-410111BB162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D3F1B8B-0244-4473-B83C-FF18CE17FA6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CBA4215-FD5F-49E2-A134-9ABA479281F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7091B37-E100-4E75-8386-9607F9F594F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120BF48-77D3-4B6D-969C-21126931405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5F17707-700F-4289-AC03-3E80DBC0F0A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FACC73B-D925-49FA-9130-30F95B1BAD1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08C216E-164D-48E7-AC6A-C9045CC7E89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7DDB7C-32C2-44C8-B15D-723C1E5E166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BC08178-D2C1-4D53-BE26-0AEF2E6434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68BC576-CDD5-4B95-A178-BC40C8366BA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A891DA8-489E-4AEB-A44F-9FC676F3E6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40F93F8-660B-4B86-99D2-C407E337F3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2C530D8-3B80-41E9-B4C6-195A303DF7A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BA82F72-4838-4FD2-B8EE-0878FDC4B37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B193F17-BB48-4A93-B8ED-738C53D3F7E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6AE9FA9-C698-4349-8FE2-A89D47EBFB1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0892495-ACAB-43B4-B6EC-2F6CEF9F902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7BB1CA8-4104-4CB6-A878-04E96E890A3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088EB0-28B1-4E69-975E-4E2684F4DD1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42DD81D-C847-47DB-AAC6-220AE16C979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205B6D4-E562-4928-840A-094857A847D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2EF4314-A93D-4113-B0A9-0C961A6459A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9BDE8E6-5008-4F04-BF56-D8144E4F59C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95B3CF4-DB14-4A30-A300-7018A9F3AB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A9FDEF0-BBB7-43C0-B88D-CC9A89B14FD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B843436-FA6C-4512-B4FC-BA9B0B5E430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CA870C5-91C8-44F5-9A68-7709927C60C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C234DB3-67B4-4EC9-85E2-60023D738AE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C6A551-139A-4D2F-B1C8-F997E87DB5D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9B3E6F-4920-450E-864B-1AB169FFE08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8FA41B-F8F1-44B4-9AE9-E4A47EB1D92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15A8DB-82FD-4DFE-84F4-8908AD16A72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A094F8-B60D-416A-8B00-B5DD1E189E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6640" y="5163840"/>
            <a:ext cx="3187440" cy="38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5920" y="5163840"/>
            <a:ext cx="2341440" cy="38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8923E20-5CC1-4245-AEFF-ABE51FB88AB8}" type="slidenum">
              <a:rPr b="0" lang="en-US" sz="1400" spc="-1" strike="noStrike">
                <a:latin typeface="Noto Serif CJK KR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3280" y="5163840"/>
            <a:ext cx="2341440" cy="38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&lt;date/time&gt;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446640" y="5163840"/>
            <a:ext cx="3187440" cy="38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7225920" y="5163840"/>
            <a:ext cx="2341440" cy="38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AE1A849-0A5B-4334-AF12-808973DEE245}" type="slidenum">
              <a:rPr b="0" lang="en-US" sz="1400" spc="-1" strike="noStrike">
                <a:latin typeface="Noto Serif CJK KR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503280" y="5163840"/>
            <a:ext cx="2341440" cy="38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&lt;date/time&gt;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 idx="7"/>
          </p:nvPr>
        </p:nvSpPr>
        <p:spPr>
          <a:xfrm>
            <a:off x="3446640" y="5163840"/>
            <a:ext cx="3187440" cy="38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 idx="8"/>
          </p:nvPr>
        </p:nvSpPr>
        <p:spPr>
          <a:xfrm>
            <a:off x="7225920" y="5163840"/>
            <a:ext cx="2341440" cy="38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6BC2E10-1857-48F2-B4D5-6B0E39CB6338}" type="slidenum">
              <a:rPr b="0" lang="en-US" sz="1400" spc="-1" strike="noStrike">
                <a:latin typeface="Noto Serif CJK KR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dt" idx="9"/>
          </p:nvPr>
        </p:nvSpPr>
        <p:spPr>
          <a:xfrm>
            <a:off x="503280" y="5163840"/>
            <a:ext cx="2341440" cy="38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&lt;date/time&gt;</a:t>
            </a:r>
            <a:endParaRPr b="0" lang="en-US" sz="1400" spc="-1" strike="noStrike"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ftr" idx="10"/>
          </p:nvPr>
        </p:nvSpPr>
        <p:spPr>
          <a:xfrm>
            <a:off x="3446640" y="5163840"/>
            <a:ext cx="3187440" cy="38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ldNum" idx="11"/>
          </p:nvPr>
        </p:nvSpPr>
        <p:spPr>
          <a:xfrm>
            <a:off x="7225920" y="5163840"/>
            <a:ext cx="2341440" cy="38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8D32239-80B9-4501-B8F2-CBD4C634DB21}" type="slidenum">
              <a:rPr b="0" lang="en-US" sz="1400" spc="-1" strike="noStrike">
                <a:latin typeface="Noto Serif CJK KR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 idx="12"/>
          </p:nvPr>
        </p:nvSpPr>
        <p:spPr>
          <a:xfrm>
            <a:off x="503280" y="5163840"/>
            <a:ext cx="2341440" cy="38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&lt;date/time&gt;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9ccff0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"/>
          <p:cNvSpPr/>
          <p:nvPr/>
        </p:nvSpPr>
        <p:spPr>
          <a:xfrm>
            <a:off x="5038560" y="2699280"/>
            <a:ext cx="413424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zxx" sz="4000" spc="-1" strike="noStrike">
                <a:solidFill>
                  <a:srgbClr val="000000"/>
                </a:solidFill>
                <a:latin typeface="Noto Sans"/>
                <a:ea typeface="DejaVu Sans"/>
              </a:rPr>
              <a:t>TRIPPER MAKER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6154560" y="4031640"/>
            <a:ext cx="287460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팀장</a:t>
            </a:r>
            <a:r>
              <a:rPr b="0" lang="zxx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: </a:t>
            </a: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이 상원 </a:t>
            </a:r>
            <a:r>
              <a:rPr b="0" lang="zxx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/ </a:t>
            </a: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팀원</a:t>
            </a:r>
            <a:r>
              <a:rPr b="0" lang="zxx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: </a:t>
            </a: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최 재호</a:t>
            </a:r>
            <a:r>
              <a:rPr b="0" lang="zxx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, </a:t>
            </a: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권 미애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7647840" y="3433320"/>
            <a:ext cx="1672200" cy="3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트리퍼 메이커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720000" y="745560"/>
            <a:ext cx="3494880" cy="411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"/>
          <p:cNvSpPr/>
          <p:nvPr/>
        </p:nvSpPr>
        <p:spPr>
          <a:xfrm>
            <a:off x="0" y="684000"/>
            <a:ext cx="3718440" cy="3564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"/>
          <p:cNvSpPr/>
          <p:nvPr/>
        </p:nvSpPr>
        <p:spPr>
          <a:xfrm>
            <a:off x="180000" y="180000"/>
            <a:ext cx="4139640" cy="76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400" spc="-1" strike="noStrike">
                <a:latin typeface="KoPub돋움체_Pro Bold"/>
                <a:ea typeface="KoPub돋움체_Pro Bold"/>
              </a:rPr>
              <a:t>회원 가입 화면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232200" y="982080"/>
            <a:ext cx="5707440" cy="4417560"/>
          </a:xfrm>
          <a:prstGeom prst="rect">
            <a:avLst/>
          </a:prstGeom>
          <a:ln w="0">
            <a:noFill/>
          </a:ln>
        </p:spPr>
      </p:pic>
      <p:sp>
        <p:nvSpPr>
          <p:cNvPr id="265" name=""/>
          <p:cNvSpPr/>
          <p:nvPr/>
        </p:nvSpPr>
        <p:spPr>
          <a:xfrm>
            <a:off x="6048000" y="900000"/>
            <a:ext cx="3779640" cy="44996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"/>
          <p:cNvSpPr/>
          <p:nvPr/>
        </p:nvSpPr>
        <p:spPr>
          <a:xfrm>
            <a:off x="6218640" y="1091160"/>
            <a:ext cx="1773000" cy="31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600" spc="-1" strike="noStrike">
                <a:latin typeface="KoPub돋움체_Pro Bold"/>
                <a:ea typeface="KoPub돋움체_Pro Bold"/>
              </a:rPr>
              <a:t>회원 가입 주요 기능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>
            <a:off x="6403680" y="1526040"/>
            <a:ext cx="2956320" cy="13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이메일 중복 확인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비밀번호 확인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닉네임 중복 확인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전화번호 인증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( twilio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사용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주소 찾기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API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KoPub돋움체_Pro Medium"/>
                <a:ea typeface="KoPub돋움체_Pro Medium"/>
              </a:rPr>
              <a:t>( daumpostcode )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"/>
          <p:cNvSpPr/>
          <p:nvPr/>
        </p:nvSpPr>
        <p:spPr>
          <a:xfrm>
            <a:off x="0" y="684000"/>
            <a:ext cx="3718440" cy="3564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"/>
          <p:cNvSpPr/>
          <p:nvPr/>
        </p:nvSpPr>
        <p:spPr>
          <a:xfrm>
            <a:off x="180000" y="180000"/>
            <a:ext cx="4139640" cy="76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400" spc="-1" strike="noStrike">
                <a:latin typeface="KoPub돋움체_Pro Bold"/>
                <a:ea typeface="KoPub돋움체_Pro Bold"/>
              </a:rPr>
              <a:t>마이 페이지 화면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5292000" y="684000"/>
            <a:ext cx="4067640" cy="18356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"/>
          <p:cNvSpPr/>
          <p:nvPr/>
        </p:nvSpPr>
        <p:spPr>
          <a:xfrm>
            <a:off x="5472000" y="972000"/>
            <a:ext cx="260100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600" spc="-1" strike="noStrike">
                <a:latin typeface="KoPub돋움체_Pro Bold"/>
                <a:ea typeface="KoPub돋움체_Pro Bold"/>
              </a:rPr>
              <a:t>마이 페이지 주요 기능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2" name=""/>
          <p:cNvSpPr/>
          <p:nvPr/>
        </p:nvSpPr>
        <p:spPr>
          <a:xfrm>
            <a:off x="5652000" y="1310040"/>
            <a:ext cx="3239640" cy="13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프로필 사진 등록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/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변경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회원 정보 수정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회원 탈퇴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720000" y="862200"/>
            <a:ext cx="3719520" cy="2197440"/>
          </a:xfrm>
          <a:prstGeom prst="rect">
            <a:avLst/>
          </a:prstGeom>
          <a:ln w="0">
            <a:noFill/>
          </a:ln>
        </p:spPr>
      </p:pic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542880" y="3060000"/>
            <a:ext cx="3956760" cy="2339640"/>
          </a:xfrm>
          <a:prstGeom prst="rect">
            <a:avLst/>
          </a:prstGeom>
          <a:ln w="0">
            <a:noFill/>
          </a:ln>
        </p:spPr>
      </p:pic>
      <p:sp>
        <p:nvSpPr>
          <p:cNvPr id="275" name=""/>
          <p:cNvSpPr/>
          <p:nvPr/>
        </p:nvSpPr>
        <p:spPr>
          <a:xfrm flipH="1">
            <a:off x="3960000" y="1800000"/>
            <a:ext cx="1620000" cy="36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"/>
          <p:cNvSpPr/>
          <p:nvPr/>
        </p:nvSpPr>
        <p:spPr>
          <a:xfrm flipH="1">
            <a:off x="3924720" y="1764000"/>
            <a:ext cx="70560" cy="7128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"/>
          <p:cNvSpPr/>
          <p:nvPr/>
        </p:nvSpPr>
        <p:spPr>
          <a:xfrm flipH="1">
            <a:off x="4032000" y="4320360"/>
            <a:ext cx="1620000" cy="36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"/>
          <p:cNvSpPr/>
          <p:nvPr/>
        </p:nvSpPr>
        <p:spPr>
          <a:xfrm flipH="1">
            <a:off x="3996720" y="4284360"/>
            <a:ext cx="70560" cy="7128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"/>
          <p:cNvSpPr/>
          <p:nvPr/>
        </p:nvSpPr>
        <p:spPr>
          <a:xfrm>
            <a:off x="5292000" y="3204000"/>
            <a:ext cx="4067640" cy="18356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"/>
          <p:cNvSpPr/>
          <p:nvPr/>
        </p:nvSpPr>
        <p:spPr>
          <a:xfrm>
            <a:off x="5472000" y="3492000"/>
            <a:ext cx="260100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600" spc="-1" strike="noStrike">
                <a:latin typeface="KoPub돋움체_Pro Bold"/>
                <a:ea typeface="KoPub돋움체_Pro Bold"/>
              </a:rPr>
              <a:t>마이 페이지 주요 기능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"/>
          <p:cNvSpPr/>
          <p:nvPr/>
        </p:nvSpPr>
        <p:spPr>
          <a:xfrm>
            <a:off x="5652000" y="3830040"/>
            <a:ext cx="3707640" cy="13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나의 게시물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/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댓글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/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좋아요 조회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&amp;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삭제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일정 관리 기능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423360" y="941400"/>
            <a:ext cx="4796280" cy="3305520"/>
          </a:xfrm>
          <a:prstGeom prst="rect">
            <a:avLst/>
          </a:prstGeom>
          <a:ln w="0">
            <a:noFill/>
          </a:ln>
        </p:spPr>
      </p:pic>
      <p:pic>
        <p:nvPicPr>
          <p:cNvPr id="283" name="" descr=""/>
          <p:cNvPicPr/>
          <p:nvPr/>
        </p:nvPicPr>
        <p:blipFill>
          <a:blip r:embed="rId2"/>
          <a:stretch/>
        </p:blipFill>
        <p:spPr>
          <a:xfrm>
            <a:off x="720000" y="3060000"/>
            <a:ext cx="4144680" cy="2217240"/>
          </a:xfrm>
          <a:prstGeom prst="rect">
            <a:avLst/>
          </a:prstGeom>
          <a:ln w="0">
            <a:noFill/>
          </a:ln>
        </p:spPr>
      </p:pic>
      <p:sp>
        <p:nvSpPr>
          <p:cNvPr id="284" name=""/>
          <p:cNvSpPr/>
          <p:nvPr/>
        </p:nvSpPr>
        <p:spPr>
          <a:xfrm>
            <a:off x="0" y="684000"/>
            <a:ext cx="3718440" cy="3564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"/>
          <p:cNvSpPr/>
          <p:nvPr/>
        </p:nvSpPr>
        <p:spPr>
          <a:xfrm>
            <a:off x="180000" y="180000"/>
            <a:ext cx="4139640" cy="76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400" spc="-1" strike="noStrike">
                <a:latin typeface="KoPub돋움체_Pro Bold"/>
                <a:ea typeface="KoPub돋움체_Pro Bold"/>
              </a:rPr>
              <a:t>마이페이지 –</a:t>
            </a:r>
            <a:r>
              <a:rPr b="0" lang="en-US" sz="2400" spc="-1" strike="noStrike">
                <a:latin typeface="KoPub돋움체_Pro Bold"/>
                <a:ea typeface="KoPub돋움체_Pro Bold"/>
              </a:rPr>
              <a:t> 일정 관리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6" name=""/>
          <p:cNvSpPr/>
          <p:nvPr/>
        </p:nvSpPr>
        <p:spPr>
          <a:xfrm>
            <a:off x="5112000" y="468000"/>
            <a:ext cx="4067640" cy="14756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"/>
          <p:cNvSpPr/>
          <p:nvPr/>
        </p:nvSpPr>
        <p:spPr>
          <a:xfrm>
            <a:off x="5292000" y="756000"/>
            <a:ext cx="260100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600" spc="-1" strike="noStrike">
                <a:latin typeface="KoPub돋움체_Pro Bold"/>
                <a:ea typeface="KoPub돋움체_Pro Bold"/>
              </a:rPr>
              <a:t>일정 관리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5472000" y="1094040"/>
            <a:ext cx="3528000" cy="13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latin typeface="KoPub돋움체_Pro Medium"/>
                <a:ea typeface="KoPub돋움체_Pro Medium"/>
              </a:rPr>
              <a:t>WishList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에 등록한 목록으로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일정 관리가 가능한 기능 구현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( react-dnd 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9" name=""/>
          <p:cNvSpPr/>
          <p:nvPr/>
        </p:nvSpPr>
        <p:spPr>
          <a:xfrm flipH="1">
            <a:off x="4680000" y="1224000"/>
            <a:ext cx="720000" cy="36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"/>
          <p:cNvSpPr/>
          <p:nvPr/>
        </p:nvSpPr>
        <p:spPr>
          <a:xfrm flipH="1">
            <a:off x="4644720" y="1188000"/>
            <a:ext cx="70560" cy="7128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"/>
          <p:cNvSpPr/>
          <p:nvPr/>
        </p:nvSpPr>
        <p:spPr>
          <a:xfrm flipH="1">
            <a:off x="4212000" y="5040360"/>
            <a:ext cx="1620000" cy="36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"/>
          <p:cNvSpPr/>
          <p:nvPr/>
        </p:nvSpPr>
        <p:spPr>
          <a:xfrm flipH="1">
            <a:off x="4176720" y="5004360"/>
            <a:ext cx="70560" cy="7128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"/>
          <p:cNvSpPr/>
          <p:nvPr/>
        </p:nvSpPr>
        <p:spPr>
          <a:xfrm>
            <a:off x="5472000" y="4068000"/>
            <a:ext cx="4067640" cy="12956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"/>
          <p:cNvSpPr/>
          <p:nvPr/>
        </p:nvSpPr>
        <p:spPr>
          <a:xfrm>
            <a:off x="5652000" y="4356000"/>
            <a:ext cx="260100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600" spc="-1" strike="noStrike">
                <a:latin typeface="KoPub돋움체_Pro Bold"/>
                <a:ea typeface="KoPub돋움체_Pro Bold"/>
              </a:rPr>
              <a:t>일정 관리 목록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5" name=""/>
          <p:cNvSpPr/>
          <p:nvPr/>
        </p:nvSpPr>
        <p:spPr>
          <a:xfrm>
            <a:off x="5832000" y="4694040"/>
            <a:ext cx="3239640" cy="102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일정 제목 별로 조회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6" name=""/>
          <p:cNvSpPr/>
          <p:nvPr/>
        </p:nvSpPr>
        <p:spPr>
          <a:xfrm flipH="1">
            <a:off x="1727280" y="2881080"/>
            <a:ext cx="3852720" cy="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"/>
          <p:cNvSpPr/>
          <p:nvPr/>
        </p:nvSpPr>
        <p:spPr>
          <a:xfrm flipH="1">
            <a:off x="1656720" y="2845080"/>
            <a:ext cx="70560" cy="7128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"/>
          <p:cNvSpPr/>
          <p:nvPr/>
        </p:nvSpPr>
        <p:spPr>
          <a:xfrm>
            <a:off x="5292000" y="2052000"/>
            <a:ext cx="4067640" cy="12956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"/>
          <p:cNvSpPr/>
          <p:nvPr/>
        </p:nvSpPr>
        <p:spPr>
          <a:xfrm>
            <a:off x="5472000" y="2340000"/>
            <a:ext cx="260100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600" spc="-1" strike="noStrike">
                <a:latin typeface="KoPub돋움체_Pro Bold"/>
                <a:ea typeface="KoPub돋움체_Pro Bold"/>
              </a:rPr>
              <a:t>상세페이지 조회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5652000" y="2678040"/>
            <a:ext cx="3239640" cy="102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"/>
          <p:cNvSpPr/>
          <p:nvPr/>
        </p:nvSpPr>
        <p:spPr>
          <a:xfrm>
            <a:off x="5652000" y="2642040"/>
            <a:ext cx="3239640" cy="102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latin typeface="KoPub돋움체_Pro Medium"/>
                <a:ea typeface="KoPub돋움체_Pro Medium"/>
              </a:rPr>
              <a:t>WishList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등록한 목록 클릭시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상세페이지 조회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3"/>
          <a:stretch/>
        </p:blipFill>
        <p:spPr>
          <a:xfrm>
            <a:off x="7432200" y="3024000"/>
            <a:ext cx="2539800" cy="2293560"/>
          </a:xfrm>
          <a:prstGeom prst="rect">
            <a:avLst/>
          </a:prstGeom>
          <a:ln w="0">
            <a:noFill/>
          </a:ln>
        </p:spPr>
      </p:pic>
      <p:sp>
        <p:nvSpPr>
          <p:cNvPr id="303" name=""/>
          <p:cNvSpPr/>
          <p:nvPr/>
        </p:nvSpPr>
        <p:spPr>
          <a:xfrm flipH="1" flipV="1">
            <a:off x="6840000" y="3060000"/>
            <a:ext cx="1620000" cy="18000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"/>
          <p:cNvSpPr/>
          <p:nvPr/>
        </p:nvSpPr>
        <p:spPr>
          <a:xfrm flipH="1">
            <a:off x="6804720" y="3025080"/>
            <a:ext cx="70560" cy="7128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180000" y="1077120"/>
            <a:ext cx="8345880" cy="4322520"/>
          </a:xfrm>
          <a:prstGeom prst="rect">
            <a:avLst/>
          </a:prstGeom>
          <a:ln w="0">
            <a:noFill/>
          </a:ln>
        </p:spPr>
      </p:pic>
      <p:sp>
        <p:nvSpPr>
          <p:cNvPr id="306" name=""/>
          <p:cNvSpPr/>
          <p:nvPr/>
        </p:nvSpPr>
        <p:spPr>
          <a:xfrm>
            <a:off x="0" y="684000"/>
            <a:ext cx="3718440" cy="3564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"/>
          <p:cNvSpPr/>
          <p:nvPr/>
        </p:nvSpPr>
        <p:spPr>
          <a:xfrm>
            <a:off x="180000" y="180000"/>
            <a:ext cx="4139640" cy="76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400" spc="-1" strike="noStrike">
                <a:latin typeface="KoPub돋움체_Pro Bold"/>
                <a:ea typeface="KoPub돋움체_Pro Bold"/>
              </a:rPr>
              <a:t>통합 검색 화면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5688000" y="396000"/>
            <a:ext cx="4067640" cy="230364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"/>
          <p:cNvSpPr/>
          <p:nvPr/>
        </p:nvSpPr>
        <p:spPr>
          <a:xfrm>
            <a:off x="5868000" y="684000"/>
            <a:ext cx="260100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600" spc="-1" strike="noStrike">
                <a:latin typeface="KoPub돋움체_Pro Bold"/>
                <a:ea typeface="KoPub돋움체_Pro Bold"/>
              </a:rPr>
              <a:t>통합 검색 주요 기능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6048000" y="1022040"/>
            <a:ext cx="3239640" cy="14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지도를 이용한 지역 검색 기능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( d3 js 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컨텐츠 타입을 이용한 검색 기능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(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관광지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,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음식점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,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축제 등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KoPub돋움체_Pro Medium"/>
                <a:ea typeface="KoPub돋움체_Pro Medium"/>
              </a:rPr>
              <a:t>WishList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등록 기능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장소 클릭시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kakaomap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을 이용한 상세페이지 조회 기능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 flipH="1">
            <a:off x="4176000" y="1260000"/>
            <a:ext cx="1764000" cy="3600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"/>
          <p:cNvSpPr/>
          <p:nvPr/>
        </p:nvSpPr>
        <p:spPr>
          <a:xfrm flipH="1">
            <a:off x="4140720" y="1260000"/>
            <a:ext cx="70560" cy="7128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" descr=""/>
          <p:cNvPicPr/>
          <p:nvPr/>
        </p:nvPicPr>
        <p:blipFill>
          <a:blip r:embed="rId1"/>
          <a:stretch/>
        </p:blipFill>
        <p:spPr>
          <a:xfrm>
            <a:off x="247320" y="1022040"/>
            <a:ext cx="8516880" cy="4411080"/>
          </a:xfrm>
          <a:prstGeom prst="rect">
            <a:avLst/>
          </a:prstGeom>
          <a:ln w="0">
            <a:noFill/>
          </a:ln>
        </p:spPr>
      </p:pic>
      <p:sp>
        <p:nvSpPr>
          <p:cNvPr id="314" name=""/>
          <p:cNvSpPr/>
          <p:nvPr/>
        </p:nvSpPr>
        <p:spPr>
          <a:xfrm>
            <a:off x="0" y="684000"/>
            <a:ext cx="3718440" cy="3564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"/>
          <p:cNvSpPr/>
          <p:nvPr/>
        </p:nvSpPr>
        <p:spPr>
          <a:xfrm>
            <a:off x="180000" y="180000"/>
            <a:ext cx="4139640" cy="76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400" spc="-1" strike="noStrike">
                <a:latin typeface="KoPub돋움체_Pro Bold"/>
                <a:ea typeface="KoPub돋움체_Pro Bold"/>
              </a:rPr>
              <a:t>지역별 검색 화면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5688000" y="396000"/>
            <a:ext cx="4067640" cy="230364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"/>
          <p:cNvSpPr/>
          <p:nvPr/>
        </p:nvSpPr>
        <p:spPr>
          <a:xfrm>
            <a:off x="5868000" y="684000"/>
            <a:ext cx="260100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600" spc="-1" strike="noStrike">
                <a:latin typeface="KoPub돋움체_Pro Bold"/>
                <a:ea typeface="KoPub돋움체_Pro Bold"/>
              </a:rPr>
              <a:t>지역별 검색 주요 기능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8" name=""/>
          <p:cNvSpPr/>
          <p:nvPr/>
        </p:nvSpPr>
        <p:spPr>
          <a:xfrm>
            <a:off x="6048000" y="1022040"/>
            <a:ext cx="3239640" cy="13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지도를 이용한 지역 검색 기능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테마별 검색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KoPub돋움체_Pro Medium"/>
                <a:ea typeface="KoPub돋움체_Pro Medium"/>
              </a:rPr>
              <a:t>WishList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등록 기능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장소 클릭시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kakaomap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을 이용한 상세페이지 조회 기능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9" name=""/>
          <p:cNvSpPr/>
          <p:nvPr/>
        </p:nvSpPr>
        <p:spPr>
          <a:xfrm flipH="1">
            <a:off x="4176000" y="1260000"/>
            <a:ext cx="1764000" cy="3600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"/>
          <p:cNvSpPr/>
          <p:nvPr/>
        </p:nvSpPr>
        <p:spPr>
          <a:xfrm flipH="1">
            <a:off x="4140720" y="1260000"/>
            <a:ext cx="70560" cy="7128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180360" y="1219320"/>
            <a:ext cx="9426600" cy="4180320"/>
          </a:xfrm>
          <a:prstGeom prst="rect">
            <a:avLst/>
          </a:prstGeom>
          <a:ln w="0">
            <a:noFill/>
          </a:ln>
        </p:spPr>
      </p:pic>
      <p:sp>
        <p:nvSpPr>
          <p:cNvPr id="322" name=""/>
          <p:cNvSpPr/>
          <p:nvPr/>
        </p:nvSpPr>
        <p:spPr>
          <a:xfrm>
            <a:off x="0" y="684000"/>
            <a:ext cx="3718440" cy="3564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"/>
          <p:cNvSpPr/>
          <p:nvPr/>
        </p:nvSpPr>
        <p:spPr>
          <a:xfrm>
            <a:off x="180000" y="180000"/>
            <a:ext cx="4139640" cy="76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400" spc="-1" strike="noStrike">
                <a:latin typeface="KoPub돋움체_Pro Bold"/>
                <a:ea typeface="KoPub돋움체_Pro Bold"/>
              </a:rPr>
              <a:t>숙소 검색 화면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5688000" y="396000"/>
            <a:ext cx="4067640" cy="194364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"/>
          <p:cNvSpPr/>
          <p:nvPr/>
        </p:nvSpPr>
        <p:spPr>
          <a:xfrm>
            <a:off x="5868000" y="684000"/>
            <a:ext cx="260100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600" spc="-1" strike="noStrike">
                <a:latin typeface="KoPub돋움체_Pro Bold"/>
                <a:ea typeface="KoPub돋움체_Pro Bold"/>
              </a:rPr>
              <a:t>숙소 검색 주요 기능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6048000" y="1022040"/>
            <a:ext cx="3239640" cy="13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지도를 이용한 지역 검색 기능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KoPub돋움체_Pro Medium"/>
                <a:ea typeface="KoPub돋움체_Pro Medium"/>
              </a:rPr>
              <a:t>WishList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등록 기능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장소 클릭시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kakaomap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을 이용한 상세페이지 조회 기능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7" name=""/>
          <p:cNvSpPr/>
          <p:nvPr/>
        </p:nvSpPr>
        <p:spPr>
          <a:xfrm flipH="1">
            <a:off x="4176000" y="1260000"/>
            <a:ext cx="1764000" cy="3600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"/>
          <p:cNvSpPr/>
          <p:nvPr/>
        </p:nvSpPr>
        <p:spPr>
          <a:xfrm flipH="1">
            <a:off x="4140720" y="1260000"/>
            <a:ext cx="70560" cy="7128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178200" y="720000"/>
            <a:ext cx="6121440" cy="1465920"/>
          </a:xfrm>
          <a:prstGeom prst="rect">
            <a:avLst/>
          </a:prstGeom>
          <a:ln w="0">
            <a:noFill/>
          </a:ln>
        </p:spPr>
      </p:pic>
      <p:pic>
        <p:nvPicPr>
          <p:cNvPr id="330" name="" descr=""/>
          <p:cNvPicPr/>
          <p:nvPr/>
        </p:nvPicPr>
        <p:blipFill>
          <a:blip r:embed="rId2"/>
          <a:stretch/>
        </p:blipFill>
        <p:spPr>
          <a:xfrm>
            <a:off x="1260000" y="2160000"/>
            <a:ext cx="7379640" cy="3400920"/>
          </a:xfrm>
          <a:prstGeom prst="rect">
            <a:avLst/>
          </a:prstGeom>
          <a:ln w="0">
            <a:noFill/>
          </a:ln>
        </p:spPr>
      </p:pic>
      <p:sp>
        <p:nvSpPr>
          <p:cNvPr id="331" name=""/>
          <p:cNvSpPr/>
          <p:nvPr/>
        </p:nvSpPr>
        <p:spPr>
          <a:xfrm>
            <a:off x="0" y="684000"/>
            <a:ext cx="3718440" cy="3564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"/>
          <p:cNvSpPr/>
          <p:nvPr/>
        </p:nvSpPr>
        <p:spPr>
          <a:xfrm>
            <a:off x="180000" y="180000"/>
            <a:ext cx="4139640" cy="76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400" spc="-1" strike="noStrike">
                <a:latin typeface="KoPub돋움체_Pro Bold"/>
                <a:ea typeface="KoPub돋움체_Pro Bold"/>
              </a:rPr>
              <a:t>교통수단 검색 화면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3" name=""/>
          <p:cNvSpPr/>
          <p:nvPr/>
        </p:nvSpPr>
        <p:spPr>
          <a:xfrm>
            <a:off x="5688000" y="396000"/>
            <a:ext cx="4067640" cy="17640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"/>
          <p:cNvSpPr/>
          <p:nvPr/>
        </p:nvSpPr>
        <p:spPr>
          <a:xfrm>
            <a:off x="5868000" y="684000"/>
            <a:ext cx="260100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600" spc="-1" strike="noStrike">
                <a:latin typeface="KoPub돋움체_Pro Bold"/>
                <a:ea typeface="KoPub돋움체_Pro Bold"/>
              </a:rPr>
              <a:t>교통수단 검색 주요 기능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6048000" y="1022040"/>
            <a:ext cx="3239640" cy="13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교통수단 별 검색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(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버스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,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기차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출발지와 도착지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,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날짜 설정 후 검색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교통수단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API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사용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6" name=""/>
          <p:cNvSpPr/>
          <p:nvPr/>
        </p:nvSpPr>
        <p:spPr>
          <a:xfrm flipH="1">
            <a:off x="4176000" y="1260000"/>
            <a:ext cx="1764000" cy="3600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"/>
          <p:cNvSpPr/>
          <p:nvPr/>
        </p:nvSpPr>
        <p:spPr>
          <a:xfrm flipH="1">
            <a:off x="4140720" y="1260000"/>
            <a:ext cx="70560" cy="7128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0" y="720000"/>
            <a:ext cx="5851800" cy="3152160"/>
          </a:xfrm>
          <a:prstGeom prst="rect">
            <a:avLst/>
          </a:prstGeom>
          <a:ln w="0">
            <a:noFill/>
          </a:ln>
        </p:spPr>
      </p:pic>
      <p:sp>
        <p:nvSpPr>
          <p:cNvPr id="339" name=""/>
          <p:cNvSpPr/>
          <p:nvPr/>
        </p:nvSpPr>
        <p:spPr>
          <a:xfrm>
            <a:off x="0" y="684000"/>
            <a:ext cx="3718440" cy="3564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"/>
          <p:cNvSpPr/>
          <p:nvPr/>
        </p:nvSpPr>
        <p:spPr>
          <a:xfrm>
            <a:off x="180000" y="180000"/>
            <a:ext cx="4139640" cy="76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400" spc="-1" strike="noStrike">
                <a:latin typeface="KoPub돋움체_Pro Bold"/>
                <a:ea typeface="KoPub돋움체_Pro Bold"/>
              </a:rPr>
              <a:t>게시판 리스트 </a:t>
            </a:r>
            <a:r>
              <a:rPr b="0" lang="en-US" sz="2400" spc="-1" strike="noStrike">
                <a:latin typeface="KoPub돋움체_Pro Bold"/>
                <a:ea typeface="KoPub돋움체_Pro Bold"/>
              </a:rPr>
              <a:t>&amp; </a:t>
            </a:r>
            <a:r>
              <a:rPr b="0" lang="ko-KR" sz="2400" spc="-1" strike="noStrike">
                <a:latin typeface="KoPub돋움체_Pro Bold"/>
                <a:ea typeface="KoPub돋움체_Pro Bold"/>
              </a:rPr>
              <a:t>글쓰기 화면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936000" y="3888000"/>
            <a:ext cx="4067640" cy="140364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"/>
          <p:cNvSpPr/>
          <p:nvPr/>
        </p:nvSpPr>
        <p:spPr>
          <a:xfrm>
            <a:off x="1116000" y="4176000"/>
            <a:ext cx="260100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600" spc="-1" strike="noStrike">
                <a:latin typeface="KoPub돋움체_Pro Bold"/>
                <a:ea typeface="KoPub돋움체_Pro Bold"/>
              </a:rPr>
              <a:t>게시판 리스트 주요 기능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1332000" y="4514040"/>
            <a:ext cx="3239640" cy="13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조회수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,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좋아요 갯수 조회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페이지네이션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2"/>
          <a:stretch/>
        </p:blipFill>
        <p:spPr>
          <a:xfrm>
            <a:off x="2700000" y="3312000"/>
            <a:ext cx="2019240" cy="575640"/>
          </a:xfrm>
          <a:prstGeom prst="rect">
            <a:avLst/>
          </a:prstGeom>
          <a:ln w="0">
            <a:noFill/>
          </a:ln>
        </p:spPr>
      </p:pic>
      <p:pic>
        <p:nvPicPr>
          <p:cNvPr id="345" name="" descr=""/>
          <p:cNvPicPr/>
          <p:nvPr/>
        </p:nvPicPr>
        <p:blipFill>
          <a:blip r:embed="rId3"/>
          <a:stretch/>
        </p:blipFill>
        <p:spPr>
          <a:xfrm>
            <a:off x="5256000" y="540000"/>
            <a:ext cx="4499640" cy="301320"/>
          </a:xfrm>
          <a:prstGeom prst="rect">
            <a:avLst/>
          </a:prstGeom>
          <a:ln w="0">
            <a:noFill/>
          </a:ln>
        </p:spPr>
      </p:pic>
      <p:pic>
        <p:nvPicPr>
          <p:cNvPr id="346" name="" descr=""/>
          <p:cNvPicPr/>
          <p:nvPr/>
        </p:nvPicPr>
        <p:blipFill>
          <a:blip r:embed="rId4"/>
          <a:stretch/>
        </p:blipFill>
        <p:spPr>
          <a:xfrm>
            <a:off x="5220000" y="936000"/>
            <a:ext cx="4556160" cy="1619640"/>
          </a:xfrm>
          <a:prstGeom prst="rect">
            <a:avLst/>
          </a:prstGeom>
          <a:ln w="0">
            <a:noFill/>
          </a:ln>
        </p:spPr>
      </p:pic>
      <p:pic>
        <p:nvPicPr>
          <p:cNvPr id="347" name="" descr=""/>
          <p:cNvPicPr/>
          <p:nvPr/>
        </p:nvPicPr>
        <p:blipFill>
          <a:blip r:embed="rId5"/>
          <a:stretch/>
        </p:blipFill>
        <p:spPr>
          <a:xfrm>
            <a:off x="8100000" y="2520000"/>
            <a:ext cx="1799640" cy="455400"/>
          </a:xfrm>
          <a:prstGeom prst="rect">
            <a:avLst/>
          </a:prstGeom>
          <a:ln w="0">
            <a:noFill/>
          </a:ln>
        </p:spPr>
      </p:pic>
      <p:sp>
        <p:nvSpPr>
          <p:cNvPr id="348" name=""/>
          <p:cNvSpPr/>
          <p:nvPr/>
        </p:nvSpPr>
        <p:spPr>
          <a:xfrm>
            <a:off x="5472000" y="3060000"/>
            <a:ext cx="4067640" cy="140364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"/>
          <p:cNvSpPr/>
          <p:nvPr/>
        </p:nvSpPr>
        <p:spPr>
          <a:xfrm>
            <a:off x="5652000" y="3312000"/>
            <a:ext cx="260100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600" spc="-1" strike="noStrike">
                <a:latin typeface="KoPub돋움체_Pro Bold"/>
                <a:ea typeface="KoPub돋움체_Pro Bold"/>
              </a:rPr>
              <a:t>게시판 글쓰기 주요 기능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5760000" y="3686040"/>
            <a:ext cx="3239640" cy="13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KoPub돋움체_Pro Medium"/>
                <a:ea typeface="KoPub돋움체_Pro Medium"/>
              </a:rPr>
              <a:t>Quill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에디터 사용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이미지 업로드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"/>
          <p:cNvSpPr/>
          <p:nvPr/>
        </p:nvSpPr>
        <p:spPr>
          <a:xfrm>
            <a:off x="0" y="684000"/>
            <a:ext cx="3718440" cy="3564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"/>
          <p:cNvSpPr/>
          <p:nvPr/>
        </p:nvSpPr>
        <p:spPr>
          <a:xfrm>
            <a:off x="180000" y="180000"/>
            <a:ext cx="4139640" cy="76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400" spc="-1" strike="noStrike">
                <a:latin typeface="KoPub돋움체_Pro Bold"/>
                <a:ea typeface="KoPub돋움체_Pro Bold"/>
              </a:rPr>
              <a:t>게시판 상세페이지 </a:t>
            </a:r>
            <a:r>
              <a:rPr b="0" lang="en-US" sz="2400" spc="-1" strike="noStrike">
                <a:latin typeface="KoPub돋움체_Pro Bold"/>
                <a:ea typeface="KoPub돋움체_Pro Bold"/>
              </a:rPr>
              <a:t>&amp; </a:t>
            </a:r>
            <a:r>
              <a:rPr b="0" lang="ko-KR" sz="2400" spc="-1" strike="noStrike">
                <a:latin typeface="KoPub돋움체_Pro Bold"/>
                <a:ea typeface="KoPub돋움체_Pro Bold"/>
              </a:rPr>
              <a:t>댓글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1"/>
          <a:stretch/>
        </p:blipFill>
        <p:spPr>
          <a:xfrm>
            <a:off x="335160" y="941400"/>
            <a:ext cx="4857120" cy="3018240"/>
          </a:xfrm>
          <a:prstGeom prst="rect">
            <a:avLst/>
          </a:prstGeom>
          <a:ln w="0">
            <a:noFill/>
          </a:ln>
        </p:spPr>
      </p:pic>
      <p:sp>
        <p:nvSpPr>
          <p:cNvPr id="354" name=""/>
          <p:cNvSpPr/>
          <p:nvPr/>
        </p:nvSpPr>
        <p:spPr>
          <a:xfrm>
            <a:off x="540000" y="3690000"/>
            <a:ext cx="4067640" cy="140364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"/>
          <p:cNvSpPr/>
          <p:nvPr/>
        </p:nvSpPr>
        <p:spPr>
          <a:xfrm>
            <a:off x="720000" y="3978000"/>
            <a:ext cx="260100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600" spc="-1" strike="noStrike">
                <a:latin typeface="KoPub돋움체_Pro Bold"/>
                <a:ea typeface="KoPub돋움체_Pro Bold"/>
              </a:rPr>
              <a:t>게시판</a:t>
            </a:r>
            <a:r>
              <a:rPr b="0" lang="en-US" sz="1600" spc="-1" strike="noStrike">
                <a:latin typeface="KoPub돋움체_Pro Bold"/>
                <a:ea typeface="KoPub돋움체_Pro Bold"/>
              </a:rPr>
              <a:t> 상세페이지 주요 기능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6" name=""/>
          <p:cNvSpPr/>
          <p:nvPr/>
        </p:nvSpPr>
        <p:spPr>
          <a:xfrm>
            <a:off x="576000" y="4316040"/>
            <a:ext cx="3239640" cy="13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조회수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,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좋아요 갯수 조회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게시글 수정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/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삭제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57" name="" descr=""/>
          <p:cNvPicPr/>
          <p:nvPr/>
        </p:nvPicPr>
        <p:blipFill>
          <a:blip r:embed="rId2"/>
          <a:stretch/>
        </p:blipFill>
        <p:spPr>
          <a:xfrm>
            <a:off x="5083200" y="540000"/>
            <a:ext cx="4816440" cy="3092040"/>
          </a:xfrm>
          <a:prstGeom prst="rect">
            <a:avLst/>
          </a:prstGeom>
          <a:ln w="0">
            <a:noFill/>
          </a:ln>
        </p:spPr>
      </p:pic>
      <p:sp>
        <p:nvSpPr>
          <p:cNvPr id="358" name=""/>
          <p:cNvSpPr/>
          <p:nvPr/>
        </p:nvSpPr>
        <p:spPr>
          <a:xfrm>
            <a:off x="5472000" y="3600000"/>
            <a:ext cx="4067640" cy="140364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"/>
          <p:cNvSpPr/>
          <p:nvPr/>
        </p:nvSpPr>
        <p:spPr>
          <a:xfrm>
            <a:off x="5652000" y="3852000"/>
            <a:ext cx="260100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600" spc="-1" strike="noStrike">
                <a:latin typeface="KoPub돋움체_Pro Bold"/>
                <a:ea typeface="KoPub돋움체_Pro Bold"/>
              </a:rPr>
              <a:t>게시판 댓글 주요 기능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5760000" y="4226040"/>
            <a:ext cx="3239640" cy="13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댓글 쓰기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/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수정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/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삭제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"/>
          <p:cNvSpPr/>
          <p:nvPr/>
        </p:nvSpPr>
        <p:spPr>
          <a:xfrm>
            <a:off x="0" y="684000"/>
            <a:ext cx="3718440" cy="3564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"/>
          <p:cNvSpPr/>
          <p:nvPr/>
        </p:nvSpPr>
        <p:spPr>
          <a:xfrm>
            <a:off x="180000" y="180000"/>
            <a:ext cx="4139640" cy="76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400" spc="-1" strike="noStrike">
                <a:latin typeface="KoPub돋움체_Pro Bold"/>
                <a:ea typeface="KoPub돋움체_Pro Bold"/>
              </a:rPr>
              <a:t>관리자 페이지 </a:t>
            </a:r>
            <a:r>
              <a:rPr b="0" lang="en-US" sz="2400" spc="-1" strike="noStrike">
                <a:latin typeface="KoPub돋움체_Pro Bold"/>
                <a:ea typeface="KoPub돋움체_Pro Bold"/>
              </a:rPr>
              <a:t>( </a:t>
            </a:r>
            <a:r>
              <a:rPr b="0" lang="ko-KR" sz="2400" spc="-1" strike="noStrike">
                <a:latin typeface="KoPub돋움체_Pro Bold"/>
                <a:ea typeface="KoPub돋움체_Pro Bold"/>
              </a:rPr>
              <a:t>회원 관리 </a:t>
            </a:r>
            <a:r>
              <a:rPr b="0" lang="en-US" sz="2400" spc="-1" strike="noStrike">
                <a:latin typeface="KoPub돋움체_Pro Bold"/>
                <a:ea typeface="KoPub돋움체_Pro Bold"/>
              </a:rPr>
              <a:t>)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180000" y="941400"/>
            <a:ext cx="3460680" cy="2448720"/>
          </a:xfrm>
          <a:prstGeom prst="rect">
            <a:avLst/>
          </a:prstGeom>
          <a:ln w="0">
            <a:noFill/>
          </a:ln>
        </p:spPr>
      </p:pic>
      <p:pic>
        <p:nvPicPr>
          <p:cNvPr id="364" name="" descr=""/>
          <p:cNvPicPr/>
          <p:nvPr/>
        </p:nvPicPr>
        <p:blipFill>
          <a:blip r:embed="rId2"/>
          <a:stretch/>
        </p:blipFill>
        <p:spPr>
          <a:xfrm>
            <a:off x="3780000" y="376200"/>
            <a:ext cx="4139640" cy="4483440"/>
          </a:xfrm>
          <a:prstGeom prst="rect">
            <a:avLst/>
          </a:prstGeom>
          <a:ln w="0">
            <a:noFill/>
          </a:ln>
        </p:spPr>
      </p:pic>
      <p:pic>
        <p:nvPicPr>
          <p:cNvPr id="365" name="" descr=""/>
          <p:cNvPicPr/>
          <p:nvPr/>
        </p:nvPicPr>
        <p:blipFill>
          <a:blip r:embed="rId3"/>
          <a:stretch/>
        </p:blipFill>
        <p:spPr>
          <a:xfrm>
            <a:off x="6840000" y="3240000"/>
            <a:ext cx="3059640" cy="2101320"/>
          </a:xfrm>
          <a:prstGeom prst="rect">
            <a:avLst/>
          </a:prstGeom>
          <a:ln w="0">
            <a:noFill/>
          </a:ln>
        </p:spPr>
      </p:pic>
      <p:sp>
        <p:nvSpPr>
          <p:cNvPr id="366" name=""/>
          <p:cNvSpPr/>
          <p:nvPr/>
        </p:nvSpPr>
        <p:spPr>
          <a:xfrm>
            <a:off x="288000" y="3780000"/>
            <a:ext cx="4607640" cy="161964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"/>
          <p:cNvSpPr/>
          <p:nvPr/>
        </p:nvSpPr>
        <p:spPr>
          <a:xfrm>
            <a:off x="552240" y="3963600"/>
            <a:ext cx="283140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600" spc="-1" strike="noStrike">
                <a:latin typeface="KoPub돋움체_Pro Bold"/>
                <a:ea typeface="KoPub돋움체_Pro Bold"/>
              </a:rPr>
              <a:t>회원 관리 페이지 주요 기능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8" name=""/>
          <p:cNvSpPr/>
          <p:nvPr/>
        </p:nvSpPr>
        <p:spPr>
          <a:xfrm>
            <a:off x="720000" y="4370040"/>
            <a:ext cx="3960000" cy="13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회원 가입 통계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(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그래프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: apexcharts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사용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회원 탈퇴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회원 상세페이지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"/>
          <p:cNvSpPr/>
          <p:nvPr/>
        </p:nvSpPr>
        <p:spPr>
          <a:xfrm>
            <a:off x="1079280" y="1439280"/>
            <a:ext cx="712800" cy="445320"/>
          </a:xfrm>
          <a:prstGeom prst="ellipse">
            <a:avLst/>
          </a:prstGeom>
          <a:solidFill>
            <a:srgbClr val="3875f0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1079280" y="1993680"/>
            <a:ext cx="712800" cy="445320"/>
          </a:xfrm>
          <a:prstGeom prst="ellipse">
            <a:avLst/>
          </a:prstGeom>
          <a:solidFill>
            <a:srgbClr val="3875f0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1" name=""/>
          <p:cNvSpPr/>
          <p:nvPr/>
        </p:nvSpPr>
        <p:spPr>
          <a:xfrm>
            <a:off x="1079640" y="2548800"/>
            <a:ext cx="712800" cy="445320"/>
          </a:xfrm>
          <a:prstGeom prst="ellipse">
            <a:avLst/>
          </a:prstGeom>
          <a:solidFill>
            <a:srgbClr val="3875f0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03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1079640" y="3102480"/>
            <a:ext cx="712800" cy="445320"/>
          </a:xfrm>
          <a:prstGeom prst="ellipse">
            <a:avLst/>
          </a:prstGeom>
          <a:solidFill>
            <a:srgbClr val="3875f0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1079640" y="3656880"/>
            <a:ext cx="712800" cy="445320"/>
          </a:xfrm>
          <a:prstGeom prst="ellipse">
            <a:avLst/>
          </a:prstGeom>
          <a:solidFill>
            <a:srgbClr val="3875f0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4" name=""/>
          <p:cNvSpPr/>
          <p:nvPr/>
        </p:nvSpPr>
        <p:spPr>
          <a:xfrm>
            <a:off x="1079640" y="4212000"/>
            <a:ext cx="712800" cy="445320"/>
          </a:xfrm>
          <a:prstGeom prst="ellipse">
            <a:avLst/>
          </a:prstGeom>
          <a:solidFill>
            <a:srgbClr val="3875f0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1079640" y="4766400"/>
            <a:ext cx="712800" cy="445320"/>
          </a:xfrm>
          <a:prstGeom prst="ellipse">
            <a:avLst/>
          </a:prstGeom>
          <a:solidFill>
            <a:srgbClr val="3875f0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07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2034360" y="1439280"/>
            <a:ext cx="292536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프로젝트 목적 및 소개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2034720" y="1979280"/>
            <a:ext cx="137160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개발 환경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2034720" y="4760640"/>
            <a:ext cx="3556440" cy="44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트리퍼 메이커 사이트 시연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2034720" y="4220640"/>
            <a:ext cx="228924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관리자 화면 메뉴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0" name=""/>
          <p:cNvSpPr/>
          <p:nvPr/>
        </p:nvSpPr>
        <p:spPr>
          <a:xfrm>
            <a:off x="2034720" y="3634560"/>
            <a:ext cx="228924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사용자 화면 메뉴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2034720" y="3094560"/>
            <a:ext cx="193248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프로그램 설계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2034720" y="2519280"/>
            <a:ext cx="200880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담당 파트 소개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6623280" y="3239280"/>
            <a:ext cx="1977120" cy="197676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5054760" y="1713240"/>
            <a:ext cx="1781640" cy="1761120"/>
          </a:xfrm>
          <a:prstGeom prst="rect">
            <a:avLst/>
          </a:prstGeom>
          <a:ln w="0">
            <a:noFill/>
          </a:ln>
        </p:spPr>
      </p:pic>
      <p:sp>
        <p:nvSpPr>
          <p:cNvPr id="185" name=""/>
          <p:cNvSpPr/>
          <p:nvPr/>
        </p:nvSpPr>
        <p:spPr>
          <a:xfrm>
            <a:off x="5055120" y="1713240"/>
            <a:ext cx="1781640" cy="1761120"/>
          </a:xfrm>
          <a:prstGeom prst="ellipse">
            <a:avLst/>
          </a:prstGeom>
          <a:noFill/>
          <a:ln w="7200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6" name="" descr=""/>
          <p:cNvPicPr/>
          <p:nvPr/>
        </p:nvPicPr>
        <p:blipFill>
          <a:blip r:embed="rId3"/>
          <a:stretch/>
        </p:blipFill>
        <p:spPr>
          <a:xfrm>
            <a:off x="7379280" y="1151640"/>
            <a:ext cx="1797120" cy="1796760"/>
          </a:xfrm>
          <a:prstGeom prst="rect">
            <a:avLst/>
          </a:prstGeom>
          <a:ln w="0">
            <a:noFill/>
          </a:ln>
        </p:spPr>
      </p:pic>
      <p:sp>
        <p:nvSpPr>
          <p:cNvPr id="187" name=""/>
          <p:cNvSpPr/>
          <p:nvPr/>
        </p:nvSpPr>
        <p:spPr>
          <a:xfrm>
            <a:off x="7379280" y="1151280"/>
            <a:ext cx="1781640" cy="1761120"/>
          </a:xfrm>
          <a:prstGeom prst="ellipse">
            <a:avLst/>
          </a:prstGeom>
          <a:noFill/>
          <a:ln w="7200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"/>
          <p:cNvSpPr/>
          <p:nvPr/>
        </p:nvSpPr>
        <p:spPr>
          <a:xfrm>
            <a:off x="6587280" y="3238920"/>
            <a:ext cx="1977120" cy="1941120"/>
          </a:xfrm>
          <a:prstGeom prst="ellipse">
            <a:avLst/>
          </a:prstGeom>
          <a:noFill/>
          <a:ln w="7200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"/>
          <p:cNvSpPr/>
          <p:nvPr/>
        </p:nvSpPr>
        <p:spPr>
          <a:xfrm>
            <a:off x="954360" y="647280"/>
            <a:ext cx="292536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335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CONTENTS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"/>
          <p:cNvSpPr/>
          <p:nvPr/>
        </p:nvSpPr>
        <p:spPr>
          <a:xfrm>
            <a:off x="0" y="684000"/>
            <a:ext cx="3718440" cy="3564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"/>
          <p:cNvSpPr/>
          <p:nvPr/>
        </p:nvSpPr>
        <p:spPr>
          <a:xfrm>
            <a:off x="180000" y="180000"/>
            <a:ext cx="4139640" cy="76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400" spc="-1" strike="noStrike">
                <a:latin typeface="KoPub돋움체_Pro Bold"/>
                <a:ea typeface="KoPub돋움체_Pro Bold"/>
              </a:rPr>
              <a:t>관리자 페이지 </a:t>
            </a:r>
            <a:r>
              <a:rPr b="0" lang="en-US" sz="2400" spc="-1" strike="noStrike">
                <a:latin typeface="KoPub돋움체_Pro Bold"/>
                <a:ea typeface="KoPub돋움체_Pro Bold"/>
              </a:rPr>
              <a:t>( </a:t>
            </a:r>
            <a:r>
              <a:rPr b="0" lang="ko-KR" sz="2400" spc="-1" strike="noStrike">
                <a:latin typeface="KoPub돋움체_Pro Bold"/>
                <a:ea typeface="KoPub돋움체_Pro Bold"/>
              </a:rPr>
              <a:t>게시판 관리 </a:t>
            </a:r>
            <a:r>
              <a:rPr b="0" lang="en-US" sz="2400" spc="-1" strike="noStrike">
                <a:latin typeface="KoPub돋움체_Pro Bold"/>
                <a:ea typeface="KoPub돋움체_Pro Bold"/>
              </a:rPr>
              <a:t>)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1"/>
          <a:stretch/>
        </p:blipFill>
        <p:spPr>
          <a:xfrm>
            <a:off x="204840" y="900000"/>
            <a:ext cx="3270240" cy="2340000"/>
          </a:xfrm>
          <a:prstGeom prst="rect">
            <a:avLst/>
          </a:prstGeom>
          <a:ln w="0">
            <a:noFill/>
          </a:ln>
        </p:spPr>
      </p:pic>
      <p:pic>
        <p:nvPicPr>
          <p:cNvPr id="372" name="" descr=""/>
          <p:cNvPicPr/>
          <p:nvPr/>
        </p:nvPicPr>
        <p:blipFill>
          <a:blip r:embed="rId2"/>
          <a:stretch/>
        </p:blipFill>
        <p:spPr>
          <a:xfrm>
            <a:off x="3254040" y="739080"/>
            <a:ext cx="4485960" cy="3760920"/>
          </a:xfrm>
          <a:prstGeom prst="rect">
            <a:avLst/>
          </a:prstGeom>
          <a:ln w="0">
            <a:noFill/>
          </a:ln>
        </p:spPr>
      </p:pic>
      <p:pic>
        <p:nvPicPr>
          <p:cNvPr id="373" name="" descr=""/>
          <p:cNvPicPr/>
          <p:nvPr/>
        </p:nvPicPr>
        <p:blipFill>
          <a:blip r:embed="rId3"/>
          <a:stretch/>
        </p:blipFill>
        <p:spPr>
          <a:xfrm>
            <a:off x="6433200" y="2142720"/>
            <a:ext cx="3466800" cy="3437280"/>
          </a:xfrm>
          <a:prstGeom prst="rect">
            <a:avLst/>
          </a:prstGeom>
          <a:ln w="0">
            <a:noFill/>
          </a:ln>
        </p:spPr>
      </p:pic>
      <p:sp>
        <p:nvSpPr>
          <p:cNvPr id="374" name=""/>
          <p:cNvSpPr/>
          <p:nvPr/>
        </p:nvSpPr>
        <p:spPr>
          <a:xfrm>
            <a:off x="288000" y="3780000"/>
            <a:ext cx="4607640" cy="161964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"/>
          <p:cNvSpPr/>
          <p:nvPr/>
        </p:nvSpPr>
        <p:spPr>
          <a:xfrm>
            <a:off x="552240" y="3963600"/>
            <a:ext cx="283140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600" spc="-1" strike="noStrike">
                <a:latin typeface="KoPub돋움체_Pro Bold"/>
                <a:ea typeface="KoPub돋움체_Pro Bold"/>
              </a:rPr>
              <a:t>게시판 관리 페이지 주요 기능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720000" y="4370040"/>
            <a:ext cx="3960000" cy="13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게시글 통계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(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그래프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: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apexcharts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사용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게시글 삭제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게시글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상세페이지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"/>
          <p:cNvSpPr/>
          <p:nvPr/>
        </p:nvSpPr>
        <p:spPr>
          <a:xfrm>
            <a:off x="0" y="684000"/>
            <a:ext cx="3718440" cy="3564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"/>
          <p:cNvSpPr/>
          <p:nvPr/>
        </p:nvSpPr>
        <p:spPr>
          <a:xfrm>
            <a:off x="180000" y="180000"/>
            <a:ext cx="4139640" cy="76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400" spc="-1" strike="noStrike">
                <a:latin typeface="KoPub돋움체_Pro Bold"/>
                <a:ea typeface="KoPub돋움체_Pro Bold"/>
              </a:rPr>
              <a:t>앞으로 구현 할 기능 </a:t>
            </a:r>
            <a:r>
              <a:rPr b="0" lang="en-US" sz="2400" spc="-1" strike="noStrike">
                <a:latin typeface="KoPub돋움체_Pro Bold"/>
                <a:ea typeface="KoPub돋움체_Pro Bold"/>
              </a:rPr>
              <a:t>...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360000" y="941400"/>
            <a:ext cx="3959640" cy="189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KoPub돋움체_Pro Medium"/>
                <a:ea typeface="KoPub돋움체_Pro Medium"/>
              </a:rPr>
              <a:t>문의 사항 </a:t>
            </a:r>
            <a:r>
              <a:rPr b="0" lang="en-US" sz="1800" spc="-1" strike="noStrike">
                <a:latin typeface="KoPub돋움체_Pro Medium"/>
                <a:ea typeface="KoPub돋움체_Pro Medium"/>
              </a:rPr>
              <a:t>(TensorFlow.js)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KoPub돋움체_Pro Medium"/>
                <a:ea typeface="KoPub돋움체_Pro Medium"/>
              </a:rPr>
              <a:t>실시간 채팅 </a:t>
            </a:r>
            <a:r>
              <a:rPr b="0" lang="en-US" sz="1800" spc="-1" strike="noStrike">
                <a:latin typeface="KoPub돋움체_Pro Medium"/>
                <a:ea typeface="KoPub돋움체_Pro Medium"/>
              </a:rPr>
              <a:t>(XMPP)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KoPub돋움체_Pro Medium"/>
                <a:ea typeface="KoPub돋움체_Pro Medium"/>
              </a:rPr>
              <a:t>게시판 썸네일 이미지 등록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KoPub돋움체_Pro Medium"/>
                <a:ea typeface="KoPub돋움체_Pro Medium"/>
              </a:rPr>
              <a:t>ReFactoring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" descr=""/>
          <p:cNvPicPr/>
          <p:nvPr/>
        </p:nvPicPr>
        <p:blipFill>
          <a:blip r:embed="rId1"/>
          <a:stretch/>
        </p:blipFill>
        <p:spPr>
          <a:xfrm>
            <a:off x="0" y="-9000"/>
            <a:ext cx="10074600" cy="5663880"/>
          </a:xfrm>
          <a:prstGeom prst="rect">
            <a:avLst/>
          </a:prstGeom>
          <a:ln w="0">
            <a:noFill/>
          </a:ln>
        </p:spPr>
      </p:pic>
      <p:sp>
        <p:nvSpPr>
          <p:cNvPr id="381" name=""/>
          <p:cNvSpPr/>
          <p:nvPr/>
        </p:nvSpPr>
        <p:spPr>
          <a:xfrm>
            <a:off x="5578920" y="2519280"/>
            <a:ext cx="359424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zxx" sz="4000" spc="-1" strike="noStrike">
                <a:solidFill>
                  <a:srgbClr val="ffffff"/>
                </a:solidFill>
                <a:latin typeface="Noto Sans"/>
                <a:ea typeface="DejaVu Sans"/>
              </a:rPr>
              <a:t>Thank You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3599640" y="4139280"/>
            <a:ext cx="4890240" cy="12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70360"/>
          </a:xfrm>
          <a:prstGeom prst="rect">
            <a:avLst/>
          </a:prstGeom>
          <a:ln w="0">
            <a:noFill/>
          </a:ln>
        </p:spPr>
      </p:pic>
      <p:sp>
        <p:nvSpPr>
          <p:cNvPr id="384" name=""/>
          <p:cNvSpPr/>
          <p:nvPr/>
        </p:nvSpPr>
        <p:spPr>
          <a:xfrm>
            <a:off x="0" y="0"/>
            <a:ext cx="10080720" cy="5670720"/>
          </a:xfrm>
          <a:prstGeom prst="rect">
            <a:avLst/>
          </a:prstGeom>
          <a:solidFill>
            <a:srgbClr val="ffffff">
              <a:alpha val="5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"/>
          <p:cNvSpPr/>
          <p:nvPr/>
        </p:nvSpPr>
        <p:spPr>
          <a:xfrm>
            <a:off x="395280" y="287280"/>
            <a:ext cx="714960" cy="714960"/>
          </a:xfrm>
          <a:prstGeom prst="flowChartDelay">
            <a:avLst/>
          </a:prstGeom>
          <a:solidFill>
            <a:srgbClr val="3875f0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04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-1080000" y="396000"/>
            <a:ext cx="39542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웹 사이트 시연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87" name="" descr=""/>
          <p:cNvPicPr/>
          <p:nvPr/>
        </p:nvPicPr>
        <p:blipFill>
          <a:blip r:embed="rId2"/>
          <a:stretch/>
        </p:blipFill>
        <p:spPr>
          <a:xfrm>
            <a:off x="4957920" y="3784680"/>
            <a:ext cx="4762080" cy="188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"/>
          <p:cNvSpPr/>
          <p:nvPr/>
        </p:nvSpPr>
        <p:spPr>
          <a:xfrm>
            <a:off x="395280" y="287280"/>
            <a:ext cx="714960" cy="714960"/>
          </a:xfrm>
          <a:prstGeom prst="flowChartDelay">
            <a:avLst/>
          </a:prstGeom>
          <a:solidFill>
            <a:srgbClr val="3875f0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216000" y="396000"/>
            <a:ext cx="39542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프로젝트 목적 및 소개 </a:t>
            </a:r>
            <a:r>
              <a:rPr b="0" lang="en-US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(1)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1155600" y="2713320"/>
            <a:ext cx="7664040" cy="2254320"/>
          </a:xfrm>
          <a:prstGeom prst="rect">
            <a:avLst/>
          </a:prstGeom>
          <a:ln w="0">
            <a:noFill/>
          </a:ln>
        </p:spPr>
      </p:pic>
      <p:sp>
        <p:nvSpPr>
          <p:cNvPr id="193" name=""/>
          <p:cNvSpPr/>
          <p:nvPr/>
        </p:nvSpPr>
        <p:spPr>
          <a:xfrm>
            <a:off x="1260000" y="1368000"/>
            <a:ext cx="7919640" cy="140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latin typeface="KoPub돋움체_Pro Medium"/>
                <a:ea typeface="KoPub돋움체_Pro Medium"/>
              </a:rPr>
              <a:t>전국 곳곳의 여행지를</a:t>
            </a:r>
            <a:r>
              <a:rPr b="0" lang="en-US" sz="1800" spc="-1" strike="noStrike">
                <a:latin typeface="KoPub돋움체_Pro Bold"/>
                <a:ea typeface="KoPub돋움체_Pro Bold"/>
              </a:rPr>
              <a:t> 지역별</a:t>
            </a:r>
            <a:r>
              <a:rPr b="0" lang="en-US" sz="1800" spc="-1" strike="noStrike">
                <a:latin typeface="KoPub돋움체_Pro Bold"/>
                <a:ea typeface="KoPub돋움체_Pro Bold"/>
              </a:rPr>
              <a:t>, </a:t>
            </a:r>
            <a:r>
              <a:rPr b="0" lang="ko-KR" sz="1800" spc="-1" strike="noStrike">
                <a:latin typeface="KoPub돋움체_Pro Bold"/>
                <a:ea typeface="KoPub돋움체_Pro Bold"/>
              </a:rPr>
              <a:t>테마별로 검색</a:t>
            </a:r>
            <a:r>
              <a:rPr b="0" lang="ko-KR" sz="1800" spc="-1" strike="noStrike">
                <a:latin typeface="KoPub돋움체_Pro Medium"/>
                <a:ea typeface="KoPub돋움체_Pro Medium"/>
              </a:rPr>
              <a:t>하여 조회하여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latin typeface="KoPub돋움체_Pro Bold"/>
                <a:ea typeface="KoPub돋움체_Pro Bold"/>
              </a:rPr>
              <a:t>나만의 여행지 리스트</a:t>
            </a:r>
            <a:r>
              <a:rPr b="0" lang="ko-KR" sz="1800" spc="-1" strike="noStrike">
                <a:latin typeface="KoPub돋움체_Pro Medium"/>
                <a:ea typeface="KoPub돋움체_Pro Medium"/>
              </a:rPr>
              <a:t>를 만들어 마이페이지에서 관리할 수 있고</a:t>
            </a:r>
            <a:r>
              <a:rPr b="0" lang="en-US" sz="1800" spc="-1" strike="noStrike">
                <a:latin typeface="KoPub돋움체_Pro Medium"/>
                <a:ea typeface="KoPub돋움체_Pro Medium"/>
              </a:rPr>
              <a:t>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latin typeface="KoPub돋움체_Pro Medium"/>
                <a:ea typeface="KoPub돋움체_Pro Medium"/>
              </a:rPr>
              <a:t>여러 사용자들과 함께 </a:t>
            </a:r>
            <a:r>
              <a:rPr b="0" lang="ko-KR" sz="1800" spc="-1" strike="noStrike">
                <a:latin typeface="KoPub돋움체_Pro Bold"/>
                <a:ea typeface="KoPub돋움체_Pro Bold"/>
              </a:rPr>
              <a:t>여행 후기를 공유</a:t>
            </a:r>
            <a:r>
              <a:rPr b="0" lang="ko-KR" sz="1800" spc="-1" strike="noStrike">
                <a:latin typeface="KoPub돋움체_Pro Medium"/>
                <a:ea typeface="KoPub돋움체_Pro Medium"/>
              </a:rPr>
              <a:t>할 수 있는 </a:t>
            </a:r>
            <a:r>
              <a:rPr b="0" lang="ko-KR" sz="1800" spc="-1" strike="noStrike">
                <a:highlight>
                  <a:srgbClr val="ffff00"/>
                </a:highlight>
                <a:latin typeface="KoPub돋움체_Pro Bold"/>
                <a:ea typeface="KoPub돋움체_Pro Bold"/>
              </a:rPr>
              <a:t>여행 커뮤니티 사이트</a:t>
            </a:r>
            <a:r>
              <a:rPr b="0" lang="en-US" sz="1800" spc="-1" strike="noStrike">
                <a:latin typeface="KoPub돋움체_Pro Medium"/>
                <a:ea typeface="KoPub돋움체_Pro Medium"/>
              </a:rPr>
              <a:t> 입니다</a:t>
            </a:r>
            <a:r>
              <a:rPr b="0" lang="en-US" sz="1800" spc="-1" strike="noStrike">
                <a:latin typeface="Arial"/>
                <a:ea typeface="KoPub돋움체_Pro Medium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395280" y="287280"/>
            <a:ext cx="714960" cy="714960"/>
          </a:xfrm>
          <a:prstGeom prst="flowChartDelay">
            <a:avLst/>
          </a:prstGeom>
          <a:solidFill>
            <a:srgbClr val="3875f0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216000" y="396000"/>
            <a:ext cx="39542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프로젝트 목적 및 소개 </a:t>
            </a:r>
            <a:r>
              <a:rPr b="0" lang="en-US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(2)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2198520" y="936000"/>
            <a:ext cx="5937120" cy="449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"/>
          <p:cNvSpPr/>
          <p:nvPr/>
        </p:nvSpPr>
        <p:spPr>
          <a:xfrm>
            <a:off x="395280" y="287280"/>
            <a:ext cx="714960" cy="714960"/>
          </a:xfrm>
          <a:prstGeom prst="flowChartDelay">
            <a:avLst/>
          </a:prstGeom>
          <a:solidFill>
            <a:srgbClr val="3875f0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02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>
            <a:off x="-1182600" y="396000"/>
            <a:ext cx="39542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개발 환경 </a:t>
            </a:r>
            <a:r>
              <a:rPr b="0" lang="en-US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(1)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3197880" y="4303080"/>
            <a:ext cx="795960" cy="874080"/>
          </a:xfrm>
          <a:prstGeom prst="rect">
            <a:avLst/>
          </a:prstGeom>
          <a:ln w="0">
            <a:noFill/>
          </a:ln>
        </p:spPr>
      </p:pic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3815640" y="2195640"/>
            <a:ext cx="556920" cy="78084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3"/>
          <a:stretch/>
        </p:blipFill>
        <p:spPr>
          <a:xfrm>
            <a:off x="6043680" y="2195640"/>
            <a:ext cx="556560" cy="780840"/>
          </a:xfrm>
          <a:prstGeom prst="rect">
            <a:avLst/>
          </a:prstGeom>
          <a:ln w="0">
            <a:noFill/>
          </a:ln>
        </p:spPr>
      </p:pic>
      <p:pic>
        <p:nvPicPr>
          <p:cNvPr id="202" name="" descr=""/>
          <p:cNvPicPr/>
          <p:nvPr/>
        </p:nvPicPr>
        <p:blipFill>
          <a:blip r:embed="rId4"/>
          <a:stretch/>
        </p:blipFill>
        <p:spPr>
          <a:xfrm>
            <a:off x="4929120" y="2195640"/>
            <a:ext cx="556560" cy="780840"/>
          </a:xfrm>
          <a:prstGeom prst="rect">
            <a:avLst/>
          </a:prstGeom>
          <a:ln w="0">
            <a:noFill/>
          </a:ln>
        </p:spPr>
      </p:pic>
      <p:pic>
        <p:nvPicPr>
          <p:cNvPr id="203" name="" descr=""/>
          <p:cNvPicPr/>
          <p:nvPr/>
        </p:nvPicPr>
        <p:blipFill>
          <a:blip r:embed="rId5"/>
          <a:stretch/>
        </p:blipFill>
        <p:spPr>
          <a:xfrm>
            <a:off x="1323000" y="3338280"/>
            <a:ext cx="1262520" cy="759240"/>
          </a:xfrm>
          <a:prstGeom prst="rect">
            <a:avLst/>
          </a:prstGeom>
          <a:ln w="0">
            <a:noFill/>
          </a:ln>
        </p:spPr>
      </p:pic>
      <p:pic>
        <p:nvPicPr>
          <p:cNvPr id="204" name="" descr=""/>
          <p:cNvPicPr/>
          <p:nvPr/>
        </p:nvPicPr>
        <p:blipFill>
          <a:blip r:embed="rId6"/>
          <a:stretch/>
        </p:blipFill>
        <p:spPr>
          <a:xfrm>
            <a:off x="2879640" y="3442320"/>
            <a:ext cx="1250640" cy="438840"/>
          </a:xfrm>
          <a:prstGeom prst="rect">
            <a:avLst/>
          </a:prstGeom>
          <a:ln w="0">
            <a:noFill/>
          </a:ln>
        </p:spPr>
      </p:pic>
      <p:pic>
        <p:nvPicPr>
          <p:cNvPr id="205" name="" descr=""/>
          <p:cNvPicPr/>
          <p:nvPr/>
        </p:nvPicPr>
        <p:blipFill>
          <a:blip r:embed="rId7"/>
          <a:stretch/>
        </p:blipFill>
        <p:spPr>
          <a:xfrm>
            <a:off x="5327280" y="4318920"/>
            <a:ext cx="1258200" cy="682920"/>
          </a:xfrm>
          <a:prstGeom prst="rect">
            <a:avLst/>
          </a:prstGeom>
          <a:ln w="0">
            <a:noFill/>
          </a:ln>
        </p:spPr>
      </p:pic>
      <p:pic>
        <p:nvPicPr>
          <p:cNvPr id="206" name="" descr=""/>
          <p:cNvPicPr/>
          <p:nvPr/>
        </p:nvPicPr>
        <p:blipFill>
          <a:blip r:embed="rId8"/>
          <a:stretch/>
        </p:blipFill>
        <p:spPr>
          <a:xfrm>
            <a:off x="1943280" y="2231640"/>
            <a:ext cx="1614240" cy="730440"/>
          </a:xfrm>
          <a:prstGeom prst="rect">
            <a:avLst/>
          </a:prstGeom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9"/>
          <a:stretch/>
        </p:blipFill>
        <p:spPr>
          <a:xfrm>
            <a:off x="7631280" y="4357440"/>
            <a:ext cx="1438920" cy="606600"/>
          </a:xfrm>
          <a:prstGeom prst="rect">
            <a:avLst/>
          </a:prstGeom>
          <a:ln w="0">
            <a:noFill/>
          </a:ln>
        </p:spPr>
      </p:pic>
      <p:pic>
        <p:nvPicPr>
          <p:cNvPr id="208" name="" descr=""/>
          <p:cNvPicPr/>
          <p:nvPr/>
        </p:nvPicPr>
        <p:blipFill>
          <a:blip r:embed="rId10"/>
          <a:stretch/>
        </p:blipFill>
        <p:spPr>
          <a:xfrm>
            <a:off x="4535640" y="3297600"/>
            <a:ext cx="808920" cy="808920"/>
          </a:xfrm>
          <a:prstGeom prst="rect">
            <a:avLst/>
          </a:prstGeom>
          <a:ln w="0">
            <a:noFill/>
          </a:ln>
        </p:spPr>
      </p:pic>
      <p:pic>
        <p:nvPicPr>
          <p:cNvPr id="209" name="" descr=""/>
          <p:cNvPicPr/>
          <p:nvPr/>
        </p:nvPicPr>
        <p:blipFill>
          <a:blip r:embed="rId11"/>
          <a:stretch/>
        </p:blipFill>
        <p:spPr>
          <a:xfrm>
            <a:off x="6729480" y="4337280"/>
            <a:ext cx="792720" cy="700560"/>
          </a:xfrm>
          <a:prstGeom prst="rect">
            <a:avLst/>
          </a:prstGeom>
          <a:ln w="0">
            <a:noFill/>
          </a:ln>
        </p:spPr>
      </p:pic>
      <p:pic>
        <p:nvPicPr>
          <p:cNvPr id="210" name="" descr=""/>
          <p:cNvPicPr/>
          <p:nvPr/>
        </p:nvPicPr>
        <p:blipFill>
          <a:blip r:embed="rId12"/>
          <a:stretch/>
        </p:blipFill>
        <p:spPr>
          <a:xfrm>
            <a:off x="7306560" y="3418920"/>
            <a:ext cx="1135440" cy="421200"/>
          </a:xfrm>
          <a:prstGeom prst="rect">
            <a:avLst/>
          </a:prstGeom>
          <a:ln w="0">
            <a:noFill/>
          </a:ln>
        </p:spPr>
      </p:pic>
      <p:pic>
        <p:nvPicPr>
          <p:cNvPr id="211" name="" descr=""/>
          <p:cNvPicPr/>
          <p:nvPr/>
        </p:nvPicPr>
        <p:blipFill>
          <a:blip r:embed="rId13"/>
          <a:stretch/>
        </p:blipFill>
        <p:spPr>
          <a:xfrm>
            <a:off x="2483640" y="1286640"/>
            <a:ext cx="613800" cy="583560"/>
          </a:xfrm>
          <a:prstGeom prst="rect">
            <a:avLst/>
          </a:prstGeom>
          <a:ln w="0">
            <a:noFill/>
          </a:ln>
        </p:spPr>
      </p:pic>
      <p:pic>
        <p:nvPicPr>
          <p:cNvPr id="212" name="" descr=""/>
          <p:cNvPicPr/>
          <p:nvPr/>
        </p:nvPicPr>
        <p:blipFill>
          <a:blip r:embed="rId14"/>
          <a:stretch/>
        </p:blipFill>
        <p:spPr>
          <a:xfrm>
            <a:off x="4103640" y="4514400"/>
            <a:ext cx="1077120" cy="522360"/>
          </a:xfrm>
          <a:prstGeom prst="rect">
            <a:avLst/>
          </a:prstGeom>
          <a:ln w="0">
            <a:noFill/>
          </a:ln>
        </p:spPr>
      </p:pic>
      <p:pic>
        <p:nvPicPr>
          <p:cNvPr id="213" name="" descr=""/>
          <p:cNvPicPr/>
          <p:nvPr/>
        </p:nvPicPr>
        <p:blipFill>
          <a:blip r:embed="rId15"/>
          <a:stretch/>
        </p:blipFill>
        <p:spPr>
          <a:xfrm>
            <a:off x="895680" y="4392720"/>
            <a:ext cx="614160" cy="64512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16"/>
          <a:stretch/>
        </p:blipFill>
        <p:spPr>
          <a:xfrm>
            <a:off x="3535920" y="1351080"/>
            <a:ext cx="1933560" cy="482040"/>
          </a:xfrm>
          <a:prstGeom prst="rect">
            <a:avLst/>
          </a:prstGeom>
          <a:ln w="0">
            <a:noFill/>
          </a:ln>
        </p:spPr>
      </p:pic>
      <p:pic>
        <p:nvPicPr>
          <p:cNvPr id="215" name="" descr=""/>
          <p:cNvPicPr/>
          <p:nvPr/>
        </p:nvPicPr>
        <p:blipFill>
          <a:blip r:embed="rId17"/>
          <a:stretch/>
        </p:blipFill>
        <p:spPr>
          <a:xfrm>
            <a:off x="5723280" y="3311640"/>
            <a:ext cx="1256040" cy="627840"/>
          </a:xfrm>
          <a:prstGeom prst="rect">
            <a:avLst/>
          </a:prstGeom>
          <a:ln w="0">
            <a:noFill/>
          </a:ln>
        </p:spPr>
      </p:pic>
      <p:pic>
        <p:nvPicPr>
          <p:cNvPr id="216" name="" descr=""/>
          <p:cNvPicPr/>
          <p:nvPr/>
        </p:nvPicPr>
        <p:blipFill>
          <a:blip r:embed="rId18"/>
          <a:stretch/>
        </p:blipFill>
        <p:spPr>
          <a:xfrm>
            <a:off x="1690560" y="4499640"/>
            <a:ext cx="1331280" cy="403560"/>
          </a:xfrm>
          <a:prstGeom prst="rect">
            <a:avLst/>
          </a:prstGeom>
          <a:ln w="0">
            <a:noFill/>
          </a:ln>
        </p:spPr>
      </p:pic>
      <p:pic>
        <p:nvPicPr>
          <p:cNvPr id="217" name="" descr=""/>
          <p:cNvPicPr/>
          <p:nvPr/>
        </p:nvPicPr>
        <p:blipFill>
          <a:blip r:embed="rId19"/>
          <a:stretch/>
        </p:blipFill>
        <p:spPr>
          <a:xfrm>
            <a:off x="7091280" y="2268000"/>
            <a:ext cx="718200" cy="71820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20"/>
          <a:stretch/>
        </p:blipFill>
        <p:spPr>
          <a:xfrm>
            <a:off x="5868000" y="1170360"/>
            <a:ext cx="1618920" cy="80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"/>
          <p:cNvSpPr/>
          <p:nvPr/>
        </p:nvSpPr>
        <p:spPr>
          <a:xfrm>
            <a:off x="395280" y="287280"/>
            <a:ext cx="714960" cy="714960"/>
          </a:xfrm>
          <a:prstGeom prst="flowChartDelay">
            <a:avLst/>
          </a:prstGeom>
          <a:solidFill>
            <a:srgbClr val="3875f0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03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-750600" y="396000"/>
            <a:ext cx="39542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팀원 및 담당 파트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1" name=""/>
          <p:cNvSpPr/>
          <p:nvPr/>
        </p:nvSpPr>
        <p:spPr>
          <a:xfrm>
            <a:off x="529560" y="3633480"/>
            <a:ext cx="164808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팀 장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1303560" y="3631320"/>
            <a:ext cx="164808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2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이 상 원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3" name=""/>
          <p:cNvSpPr/>
          <p:nvPr/>
        </p:nvSpPr>
        <p:spPr>
          <a:xfrm>
            <a:off x="530280" y="4066200"/>
            <a:ext cx="3501360" cy="162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테마</a:t>
            </a:r>
            <a:r>
              <a:rPr b="0" lang="en-US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, </a:t>
            </a: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지역별 검색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숙소 검색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교통 수단 검색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카카오맵 사용하여 상세페이지 구현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283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201920" y="3705480"/>
            <a:ext cx="164808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팀 원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5" name=""/>
          <p:cNvSpPr/>
          <p:nvPr/>
        </p:nvSpPr>
        <p:spPr>
          <a:xfrm>
            <a:off x="4975920" y="3703320"/>
            <a:ext cx="164808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2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최 재 호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202640" y="4138200"/>
            <a:ext cx="3501360" cy="137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회원 가입</a:t>
            </a:r>
            <a:r>
              <a:rPr b="0" lang="en-US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, </a:t>
            </a: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로그인 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마이페이지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일정관리 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관리자 페이지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>
            <a:off x="7118280" y="3813480"/>
            <a:ext cx="164808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팀 원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8" name=""/>
          <p:cNvSpPr/>
          <p:nvPr/>
        </p:nvSpPr>
        <p:spPr>
          <a:xfrm>
            <a:off x="7892280" y="3811320"/>
            <a:ext cx="164808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2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권 미 애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7191000" y="4282200"/>
            <a:ext cx="3501360" cy="113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게시판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메인 페이지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전체적인 </a:t>
            </a:r>
            <a:r>
              <a:rPr b="0" lang="en-US" sz="15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style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6948000" y="900000"/>
            <a:ext cx="2520000" cy="252000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2"/>
          <a:stretch/>
        </p:blipFill>
        <p:spPr>
          <a:xfrm>
            <a:off x="180000" y="720000"/>
            <a:ext cx="3060000" cy="3060000"/>
          </a:xfrm>
          <a:prstGeom prst="rect">
            <a:avLst/>
          </a:prstGeom>
          <a:ln w="0">
            <a:noFill/>
          </a:ln>
        </p:spPr>
      </p:pic>
      <p:pic>
        <p:nvPicPr>
          <p:cNvPr id="232" name="" descr=""/>
          <p:cNvPicPr/>
          <p:nvPr/>
        </p:nvPicPr>
        <p:blipFill>
          <a:blip r:embed="rId3"/>
          <a:stretch/>
        </p:blipFill>
        <p:spPr>
          <a:xfrm>
            <a:off x="3521880" y="677880"/>
            <a:ext cx="3102120" cy="310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"/>
          <p:cNvSpPr/>
          <p:nvPr/>
        </p:nvSpPr>
        <p:spPr>
          <a:xfrm>
            <a:off x="395280" y="287280"/>
            <a:ext cx="714960" cy="714960"/>
          </a:xfrm>
          <a:prstGeom prst="flowChartDelay">
            <a:avLst/>
          </a:prstGeom>
          <a:solidFill>
            <a:srgbClr val="3875f0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04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>
            <a:off x="-720000" y="396000"/>
            <a:ext cx="39542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ko-KR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프로그램</a:t>
            </a:r>
            <a:r>
              <a:rPr b="0" lang="en-US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 설계 </a:t>
            </a:r>
            <a:r>
              <a:rPr b="0" lang="en-US" sz="22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(1)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3600720" y="720000"/>
            <a:ext cx="6478920" cy="4719960"/>
          </a:xfrm>
          <a:prstGeom prst="rect">
            <a:avLst/>
          </a:prstGeom>
          <a:ln w="0">
            <a:noFill/>
          </a:ln>
        </p:spPr>
      </p:pic>
      <p:sp>
        <p:nvSpPr>
          <p:cNvPr id="236" name=""/>
          <p:cNvSpPr/>
          <p:nvPr/>
        </p:nvSpPr>
        <p:spPr>
          <a:xfrm>
            <a:off x="-468720" y="2448000"/>
            <a:ext cx="25207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ko-KR" sz="16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사용 데이터 베이스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2"/>
          <a:stretch/>
        </p:blipFill>
        <p:spPr>
          <a:xfrm>
            <a:off x="3600720" y="720000"/>
            <a:ext cx="6478920" cy="4719960"/>
          </a:xfrm>
          <a:prstGeom prst="rect">
            <a:avLst/>
          </a:prstGeom>
          <a:ln w="0">
            <a:noFill/>
          </a:ln>
        </p:spPr>
      </p:pic>
      <p:pic>
        <p:nvPicPr>
          <p:cNvPr id="238" name="" descr=""/>
          <p:cNvPicPr/>
          <p:nvPr/>
        </p:nvPicPr>
        <p:blipFill>
          <a:blip r:embed="rId3"/>
          <a:stretch/>
        </p:blipFill>
        <p:spPr>
          <a:xfrm>
            <a:off x="540000" y="4176000"/>
            <a:ext cx="1077120" cy="52236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288000" y="2340000"/>
            <a:ext cx="3132000" cy="27000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40" name="" descr=""/>
          <p:cNvPicPr/>
          <p:nvPr/>
        </p:nvPicPr>
        <p:blipFill>
          <a:blip r:embed="rId4"/>
          <a:stretch/>
        </p:blipFill>
        <p:spPr>
          <a:xfrm>
            <a:off x="540000" y="2880000"/>
            <a:ext cx="655560" cy="72000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5"/>
          <a:stretch/>
        </p:blipFill>
        <p:spPr>
          <a:xfrm>
            <a:off x="1368360" y="3028320"/>
            <a:ext cx="506160" cy="531360"/>
          </a:xfrm>
          <a:prstGeom prst="rect">
            <a:avLst/>
          </a:prstGeom>
          <a:ln w="0">
            <a:noFill/>
          </a:ln>
        </p:spPr>
      </p:pic>
      <p:sp>
        <p:nvSpPr>
          <p:cNvPr id="242" name=""/>
          <p:cNvSpPr/>
          <p:nvPr/>
        </p:nvSpPr>
        <p:spPr>
          <a:xfrm>
            <a:off x="-1368720" y="3672000"/>
            <a:ext cx="252072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ko-KR" sz="1600" spc="-1" strike="noStrike">
                <a:solidFill>
                  <a:srgbClr val="000000"/>
                </a:solidFill>
                <a:latin typeface="KoPub돋움체_Pro Bold"/>
                <a:ea typeface="KoPub돋움체_Pro Bold"/>
              </a:rPr>
              <a:t>사용 툴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"/>
          <p:cNvSpPr/>
          <p:nvPr/>
        </p:nvSpPr>
        <p:spPr>
          <a:xfrm>
            <a:off x="0" y="684000"/>
            <a:ext cx="3718440" cy="3564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"/>
          <p:cNvSpPr/>
          <p:nvPr/>
        </p:nvSpPr>
        <p:spPr>
          <a:xfrm>
            <a:off x="180000" y="180000"/>
            <a:ext cx="4139640" cy="76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400" spc="-1" strike="noStrike">
                <a:latin typeface="KoPub돋움체_Pro Bold"/>
                <a:ea typeface="KoPub돋움체_Pro Bold"/>
              </a:rPr>
              <a:t>메인 화면 </a:t>
            </a:r>
            <a:r>
              <a:rPr b="0" lang="en-US" sz="2400" spc="-1" strike="noStrike">
                <a:latin typeface="KoPub돋움체_Pro Bold"/>
                <a:ea typeface="KoPub돋움체_Pro Bold"/>
              </a:rPr>
              <a:t>&amp; </a:t>
            </a:r>
            <a:r>
              <a:rPr b="0" lang="ko-KR" sz="2400" spc="-1" strike="noStrike">
                <a:latin typeface="KoPub돋움체_Pro Bold"/>
                <a:ea typeface="KoPub돋움체_Pro Bold"/>
              </a:rPr>
              <a:t>관리자 화면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5522400" y="540000"/>
            <a:ext cx="3659040" cy="1648080"/>
          </a:xfrm>
          <a:prstGeom prst="rect">
            <a:avLst/>
          </a:prstGeom>
          <a:ln w="0">
            <a:noFill/>
          </a:ln>
        </p:spPr>
      </p:pic>
      <p:pic>
        <p:nvPicPr>
          <p:cNvPr id="246" name="" descr=""/>
          <p:cNvPicPr/>
          <p:nvPr/>
        </p:nvPicPr>
        <p:blipFill>
          <a:blip r:embed="rId2"/>
          <a:stretch/>
        </p:blipFill>
        <p:spPr>
          <a:xfrm>
            <a:off x="5574240" y="2188440"/>
            <a:ext cx="3573000" cy="672480"/>
          </a:xfrm>
          <a:prstGeom prst="rect">
            <a:avLst/>
          </a:prstGeom>
          <a:ln w="0">
            <a:noFill/>
          </a:ln>
        </p:spPr>
      </p:pic>
      <p:pic>
        <p:nvPicPr>
          <p:cNvPr id="247" name="" descr=""/>
          <p:cNvPicPr/>
          <p:nvPr/>
        </p:nvPicPr>
        <p:blipFill>
          <a:blip r:embed="rId3"/>
          <a:stretch/>
        </p:blipFill>
        <p:spPr>
          <a:xfrm>
            <a:off x="5574240" y="2752200"/>
            <a:ext cx="3640680" cy="136116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4"/>
          <a:stretch/>
        </p:blipFill>
        <p:spPr>
          <a:xfrm>
            <a:off x="5487120" y="4106160"/>
            <a:ext cx="3660480" cy="1368360"/>
          </a:xfrm>
          <a:prstGeom prst="rect">
            <a:avLst/>
          </a:prstGeom>
          <a:ln w="0">
            <a:noFill/>
          </a:ln>
        </p:spPr>
      </p:pic>
      <p:sp>
        <p:nvSpPr>
          <p:cNvPr id="249" name=""/>
          <p:cNvSpPr/>
          <p:nvPr/>
        </p:nvSpPr>
        <p:spPr>
          <a:xfrm>
            <a:off x="6184080" y="118800"/>
            <a:ext cx="24555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latin typeface="KoPub돋움체_Pro Bold"/>
                <a:ea typeface="KoPub돋움체_Pro Bold"/>
              </a:rPr>
              <a:t>메인 화면 </a:t>
            </a:r>
            <a:r>
              <a:rPr b="0" lang="en-US" sz="1800" spc="-1" strike="noStrike">
                <a:latin typeface="KoPub돋움체_Pro Bold"/>
                <a:ea typeface="KoPub돋움체_Pro Bold"/>
              </a:rPr>
              <a:t>( </a:t>
            </a:r>
            <a:r>
              <a:rPr b="0" lang="ko-KR" sz="1800" spc="-1" strike="noStrike">
                <a:latin typeface="KoPub돋움체_Pro Bold"/>
                <a:ea typeface="KoPub돋움체_Pro Bold"/>
              </a:rPr>
              <a:t>사용자 화면 </a:t>
            </a:r>
            <a:r>
              <a:rPr b="0" lang="en-US" sz="1800" spc="-1" strike="noStrike">
                <a:latin typeface="KoPub돋움체_Pro Bold"/>
                <a:ea typeface="KoPub돋움체_Pro Bold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5"/>
          <a:stretch/>
        </p:blipFill>
        <p:spPr>
          <a:xfrm>
            <a:off x="360000" y="1295640"/>
            <a:ext cx="4669200" cy="233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719640" y="918000"/>
            <a:ext cx="4142160" cy="4480200"/>
          </a:xfrm>
          <a:prstGeom prst="rect">
            <a:avLst/>
          </a:prstGeom>
          <a:ln w="0">
            <a:noFill/>
          </a:ln>
        </p:spPr>
      </p:pic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6067800" y="766800"/>
            <a:ext cx="2750400" cy="175176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3"/>
          <a:stretch/>
        </p:blipFill>
        <p:spPr>
          <a:xfrm>
            <a:off x="6067800" y="3059280"/>
            <a:ext cx="2750400" cy="1751760"/>
          </a:xfrm>
          <a:prstGeom prst="rect">
            <a:avLst/>
          </a:prstGeom>
          <a:ln w="0">
            <a:noFill/>
          </a:ln>
        </p:spPr>
      </p:pic>
      <p:sp>
        <p:nvSpPr>
          <p:cNvPr id="254" name=""/>
          <p:cNvSpPr/>
          <p:nvPr/>
        </p:nvSpPr>
        <p:spPr>
          <a:xfrm flipH="1">
            <a:off x="2662920" y="4103280"/>
            <a:ext cx="71280" cy="7128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"/>
          <p:cNvSpPr/>
          <p:nvPr/>
        </p:nvSpPr>
        <p:spPr>
          <a:xfrm flipH="1">
            <a:off x="2663640" y="1799640"/>
            <a:ext cx="3635640" cy="237564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"/>
          <p:cNvSpPr/>
          <p:nvPr/>
        </p:nvSpPr>
        <p:spPr>
          <a:xfrm flipH="1">
            <a:off x="3059640" y="3959280"/>
            <a:ext cx="3419640" cy="18000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"/>
          <p:cNvSpPr/>
          <p:nvPr/>
        </p:nvSpPr>
        <p:spPr>
          <a:xfrm flipH="1">
            <a:off x="3058920" y="4103280"/>
            <a:ext cx="71280" cy="7128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"/>
          <p:cNvSpPr/>
          <p:nvPr/>
        </p:nvSpPr>
        <p:spPr>
          <a:xfrm>
            <a:off x="7082280" y="2519640"/>
            <a:ext cx="155628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ID</a:t>
            </a:r>
            <a:r>
              <a:rPr b="1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찾기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6480000" y="4860000"/>
            <a:ext cx="19785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66000"/>
          </a:bodyPr>
          <a:p>
            <a:pPr>
              <a:lnSpc>
                <a:spcPct val="100000"/>
              </a:lnSpc>
              <a:buNone/>
            </a:pPr>
            <a:r>
              <a:rPr b="1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비밀번호 찾기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1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이메일 인증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Node mailer </a:t>
            </a:r>
            <a:r>
              <a:rPr b="0" lang="ko-KR" sz="1800" spc="-1" strike="noStrike">
                <a:solidFill>
                  <a:srgbClr val="000000"/>
                </a:solidFill>
                <a:latin typeface="KoPub돋움체_Pro Medium"/>
                <a:ea typeface="KoPub돋움체_Pro Medium"/>
              </a:rPr>
              <a:t>사용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0" y="684360"/>
            <a:ext cx="3718440" cy="3564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"/>
          <p:cNvSpPr/>
          <p:nvPr/>
        </p:nvSpPr>
        <p:spPr>
          <a:xfrm>
            <a:off x="180000" y="180360"/>
            <a:ext cx="2339640" cy="5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2400" spc="-1" strike="noStrike">
                <a:latin typeface="KoPub돋움체_Pro Bold"/>
                <a:ea typeface="KoPub돋움체_Pro Bold"/>
              </a:rPr>
              <a:t>로그인 화면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2023-05-11T17:03:49Z</dcterms:created>
  <dc:creator/>
  <dc:description/>
  <dc:language>ko-KR</dc:language>
  <cp:lastModifiedBy/>
  <dcterms:modified xsi:type="dcterms:W3CDTF">2023-07-28T11:25:44Z</dcterms:modified>
  <cp:revision>190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